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80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mran\Desktop\Assignments\SQL%20Assignment%20-%20Imran%20Bagaw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mran\Desktop\Assignments\SQL%20Assignment%20-%20Imran%20Bagaw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mran\Desktop\Assignments\SQL%20Assignment%20-%20Imran%20Bagaw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mran\Desktop\Assignments\SQL%20Assignment%20-%20Imran%20Bagawa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mran\Desktop\Assignments\SQL%20Assignment%20-%20Imran%20Bagawa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mran\Desktop\Assignments\SQL%20Assignment%20-%20Imran%20Bagawa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Assignment - Imran Bagawan.xlsx]Question 1!PivotTable25</c:name>
    <c:fmtId val="12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1'!$F$9:$F$10</c:f>
              <c:strCache>
                <c:ptCount val="1"/>
                <c:pt idx="0">
                  <c:v>2006</c:v>
                </c:pt>
              </c:strCache>
            </c:strRef>
          </c:tx>
          <c:spPr>
            <a:solidFill>
              <a:schemeClr val="lt1"/>
            </a:solidFill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invertIfNegative val="0"/>
          <c:cat>
            <c:strRef>
              <c:f>'Question 1'!$E$11:$E$27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'Question 1'!$F$11:$F$27</c:f>
              <c:numCache>
                <c:formatCode>General</c:formatCode>
                <c:ptCount val="16"/>
                <c:pt idx="0">
                  <c:v>17</c:v>
                </c:pt>
                <c:pt idx="1">
                  <c:v>21</c:v>
                </c:pt>
                <c:pt idx="2">
                  <c:v>6</c:v>
                </c:pt>
                <c:pt idx="3">
                  <c:v>9</c:v>
                </c:pt>
                <c:pt idx="4">
                  <c:v>9</c:v>
                </c:pt>
                <c:pt idx="5">
                  <c:v>6</c:v>
                </c:pt>
                <c:pt idx="6">
                  <c:v>7</c:v>
                </c:pt>
                <c:pt idx="7">
                  <c:v>13</c:v>
                </c:pt>
                <c:pt idx="8">
                  <c:v>11</c:v>
                </c:pt>
                <c:pt idx="9">
                  <c:v>14</c:v>
                </c:pt>
                <c:pt idx="10">
                  <c:v>12</c:v>
                </c:pt>
                <c:pt idx="11">
                  <c:v>11</c:v>
                </c:pt>
                <c:pt idx="12">
                  <c:v>13</c:v>
                </c:pt>
                <c:pt idx="13">
                  <c:v>8</c:v>
                </c:pt>
                <c:pt idx="14">
                  <c:v>15</c:v>
                </c:pt>
                <c:pt idx="1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4-499E-BB84-4C4DBA7F76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5353728"/>
        <c:axId val="1246913168"/>
      </c:barChart>
      <c:catAx>
        <c:axId val="124535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913168"/>
        <c:crosses val="autoZero"/>
        <c:auto val="1"/>
        <c:lblAlgn val="ctr"/>
        <c:lblOffset val="100"/>
        <c:noMultiLvlLbl val="0"/>
      </c:catAx>
      <c:valAx>
        <c:axId val="1246913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35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Assignment - Imran Bagawan.xlsx]Question 1!PivotTable25</c:name>
    <c:fmtId val="21"/>
  </c:pivotSource>
  <c:chart>
    <c:autoTitleDeleted val="1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1'!$F$9:$F$10</c:f>
              <c:strCache>
                <c:ptCount val="1"/>
                <c:pt idx="0">
                  <c:v>2006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'Question 1'!$E$11:$E$27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'Question 1'!$F$11:$F$27</c:f>
              <c:numCache>
                <c:formatCode>General</c:formatCode>
                <c:ptCount val="16"/>
                <c:pt idx="0">
                  <c:v>17</c:v>
                </c:pt>
                <c:pt idx="1">
                  <c:v>21</c:v>
                </c:pt>
                <c:pt idx="2">
                  <c:v>6</c:v>
                </c:pt>
                <c:pt idx="3">
                  <c:v>9</c:v>
                </c:pt>
                <c:pt idx="4">
                  <c:v>9</c:v>
                </c:pt>
                <c:pt idx="5">
                  <c:v>6</c:v>
                </c:pt>
                <c:pt idx="6">
                  <c:v>7</c:v>
                </c:pt>
                <c:pt idx="7">
                  <c:v>13</c:v>
                </c:pt>
                <c:pt idx="8">
                  <c:v>11</c:v>
                </c:pt>
                <c:pt idx="9">
                  <c:v>14</c:v>
                </c:pt>
                <c:pt idx="10">
                  <c:v>12</c:v>
                </c:pt>
                <c:pt idx="11">
                  <c:v>11</c:v>
                </c:pt>
                <c:pt idx="12">
                  <c:v>13</c:v>
                </c:pt>
                <c:pt idx="13">
                  <c:v>8</c:v>
                </c:pt>
                <c:pt idx="14">
                  <c:v>15</c:v>
                </c:pt>
                <c:pt idx="1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3-42D4-B79E-AD2CB722BE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5353728"/>
        <c:axId val="1246913168"/>
      </c:barChart>
      <c:catAx>
        <c:axId val="124535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913168"/>
        <c:crosses val="autoZero"/>
        <c:auto val="1"/>
        <c:lblAlgn val="ctr"/>
        <c:lblOffset val="100"/>
        <c:noMultiLvlLbl val="0"/>
      </c:catAx>
      <c:valAx>
        <c:axId val="1246913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35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b="1">
          <a:solidFill>
            <a:schemeClr val="bg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[SQL Assignment - Imran Bagawan.xlsx]Question 2!PivotTable32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 OF TOTAL SALE OF DVD’S BY EACH CATEGORY</a:t>
            </a:r>
          </a:p>
        </c:rich>
      </c:tx>
      <c:layout>
        <c:manualLayout>
          <c:xMode val="edge"/>
          <c:yMode val="edge"/>
          <c:x val="0.18869167905996162"/>
          <c:y val="4.33369496747681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2'!$F$8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'Question 2'!$E$9:$E$25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'Question 2'!$F$9:$F$25</c:f>
              <c:numCache>
                <c:formatCode>_-[$$-409]* #,##0.00_ ;_-[$$-409]* \-#,##0.00\ ;_-[$$-409]* "-"??_ ;_-@_ </c:formatCode>
                <c:ptCount val="16"/>
                <c:pt idx="0">
                  <c:v>4375.8500000000004</c:v>
                </c:pt>
                <c:pt idx="1">
                  <c:v>4656.3</c:v>
                </c:pt>
                <c:pt idx="2">
                  <c:v>3655.55</c:v>
                </c:pt>
                <c:pt idx="3">
                  <c:v>3639.59</c:v>
                </c:pt>
                <c:pt idx="4">
                  <c:v>4383.58</c:v>
                </c:pt>
                <c:pt idx="5">
                  <c:v>4217.5200000000004</c:v>
                </c:pt>
                <c:pt idx="6">
                  <c:v>4587.3900000000003</c:v>
                </c:pt>
                <c:pt idx="7">
                  <c:v>4226.07</c:v>
                </c:pt>
                <c:pt idx="8">
                  <c:v>4270.67</c:v>
                </c:pt>
                <c:pt idx="9">
                  <c:v>4281.33</c:v>
                </c:pt>
                <c:pt idx="10">
                  <c:v>3722.54</c:v>
                </c:pt>
                <c:pt idx="11">
                  <c:v>3417.72</c:v>
                </c:pt>
                <c:pt idx="12">
                  <c:v>4351.62</c:v>
                </c:pt>
                <c:pt idx="13">
                  <c:v>4756.9799999999996</c:v>
                </c:pt>
                <c:pt idx="14">
                  <c:v>5314.21</c:v>
                </c:pt>
                <c:pt idx="15">
                  <c:v>3549.64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1-47C0-88B5-B738FDF3B9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4560352"/>
        <c:axId val="1516234112"/>
      </c:barChart>
      <c:dateAx>
        <c:axId val="144456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6234112"/>
        <c:crosses val="autoZero"/>
        <c:auto val="0"/>
        <c:lblOffset val="100"/>
        <c:baseTimeUnit val="days"/>
      </c:dateAx>
      <c:valAx>
        <c:axId val="1516234112"/>
        <c:scaling>
          <c:orientation val="minMax"/>
        </c:scaling>
        <c:delete val="0"/>
        <c:axPos val="l"/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456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/>
    </a:solidFill>
    <a:ln w="12700" cap="flat" cmpd="sng" algn="ctr">
      <a:solidFill>
        <a:schemeClr val="accent3">
          <a:shade val="15000"/>
        </a:schemeClr>
      </a:solidFill>
      <a:prstDash val="solid"/>
      <a:miter lim="800000"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[SQL Assignment - Imran Bagawan.xlsx]Question 4!PivotTable37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4'!$H$15:$H$16</c:f>
              <c:strCache>
                <c:ptCount val="1"/>
                <c:pt idx="0">
                  <c:v>Jon Stephens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'Question 4'!$G$17:$G$19</c:f>
              <c:strCache>
                <c:ptCount val="2"/>
                <c:pt idx="0">
                  <c:v>Lethbridge,Canada</c:v>
                </c:pt>
                <c:pt idx="1">
                  <c:v>Woodridge,Australia</c:v>
                </c:pt>
              </c:strCache>
            </c:strRef>
          </c:cat>
          <c:val>
            <c:numRef>
              <c:f>'Question 4'!$H$17:$H$19</c:f>
              <c:numCache>
                <c:formatCode>_-[$$-409]* #,##0.00_ ;_-[$$-409]* \-#,##0.00\ ;_-[$$-409]* "-"??_ ;_-@_ </c:formatCode>
                <c:ptCount val="2"/>
                <c:pt idx="1">
                  <c:v>33726.769999999997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6-4A7B-947D-A63FAA165D2F}"/>
            </c:ext>
          </c:extLst>
        </c:ser>
        <c:ser>
          <c:idx val="1"/>
          <c:order val="1"/>
          <c:tx>
            <c:strRef>
              <c:f>'Question 4'!$I$15:$I$16</c:f>
              <c:strCache>
                <c:ptCount val="1"/>
                <c:pt idx="0">
                  <c:v>Mike Hillyer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'Question 4'!$G$17:$G$19</c:f>
              <c:strCache>
                <c:ptCount val="2"/>
                <c:pt idx="0">
                  <c:v>Lethbridge,Canada</c:v>
                </c:pt>
                <c:pt idx="1">
                  <c:v>Woodridge,Australia</c:v>
                </c:pt>
              </c:strCache>
            </c:strRef>
          </c:cat>
          <c:val>
            <c:numRef>
              <c:f>'Question 4'!$I$17:$I$19</c:f>
              <c:numCache>
                <c:formatCode>General</c:formatCode>
                <c:ptCount val="2"/>
                <c:pt idx="0" formatCode="_-[$$-409]* #,##0.00_ ;_-[$$-409]* \-#,##0.00\ ;_-[$$-409]* &quot;-&quot;??_ ;_-@_ ">
                  <c:v>33679.79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56-4A7B-947D-A63FAA165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6280432"/>
        <c:axId val="1525841840"/>
      </c:barChart>
      <c:catAx>
        <c:axId val="124628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841840"/>
        <c:crosses val="autoZero"/>
        <c:auto val="1"/>
        <c:lblAlgn val="ctr"/>
        <c:lblOffset val="100"/>
        <c:noMultiLvlLbl val="0"/>
      </c:catAx>
      <c:valAx>
        <c:axId val="1525841840"/>
        <c:scaling>
          <c:orientation val="minMax"/>
        </c:scaling>
        <c:delete val="0"/>
        <c:axPos val="l"/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280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5">
      <a:fgClr>
        <a:srgbClr val="8189A2"/>
      </a:fgClr>
      <a:bgClr>
        <a:sysClr val="window" lastClr="FFFFFF"/>
      </a:bgClr>
    </a:patt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SUM</a:t>
            </a:r>
            <a:r>
              <a:rPr lang="en-US" b="1" baseline="0" dirty="0"/>
              <a:t> OF TOTAL AMOUT OF RENTALS BY COUNTRIES</a:t>
            </a:r>
            <a:endParaRPr lang="en-US" b="1" dirty="0"/>
          </a:p>
        </c:rich>
      </c:tx>
      <c:layout>
        <c:manualLayout>
          <c:xMode val="edge"/>
          <c:yMode val="edge"/>
          <c:x val="0.1763044103335398"/>
          <c:y val="3.86780145128917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108"/>
              <c:pt idx="0">
                <c:v>Afghanistan</c:v>
              </c:pt>
              <c:pt idx="1">
                <c:v>Algeria</c:v>
              </c:pt>
              <c:pt idx="2">
                <c:v>American Samoa</c:v>
              </c:pt>
              <c:pt idx="3">
                <c:v>Angola</c:v>
              </c:pt>
              <c:pt idx="4">
                <c:v>Anguilla</c:v>
              </c:pt>
              <c:pt idx="5">
                <c:v>Argentina</c:v>
              </c:pt>
              <c:pt idx="6">
                <c:v>Armenia</c:v>
              </c:pt>
              <c:pt idx="7">
                <c:v>Austria</c:v>
              </c:pt>
              <c:pt idx="8">
                <c:v>Azerbaijan</c:v>
              </c:pt>
              <c:pt idx="9">
                <c:v>Bahrain</c:v>
              </c:pt>
              <c:pt idx="10">
                <c:v>Bangladesh</c:v>
              </c:pt>
              <c:pt idx="11">
                <c:v>Belarus</c:v>
              </c:pt>
              <c:pt idx="12">
                <c:v>Bolivia</c:v>
              </c:pt>
              <c:pt idx="13">
                <c:v>Brazil</c:v>
              </c:pt>
              <c:pt idx="14">
                <c:v>Brunei</c:v>
              </c:pt>
              <c:pt idx="15">
                <c:v>Bulgaria</c:v>
              </c:pt>
              <c:pt idx="16">
                <c:v>Cambodia</c:v>
              </c:pt>
              <c:pt idx="17">
                <c:v>Cameroon</c:v>
              </c:pt>
              <c:pt idx="18">
                <c:v>Canada</c:v>
              </c:pt>
              <c:pt idx="19">
                <c:v>Chad</c:v>
              </c:pt>
              <c:pt idx="20">
                <c:v>Chile</c:v>
              </c:pt>
              <c:pt idx="21">
                <c:v>China</c:v>
              </c:pt>
              <c:pt idx="22">
                <c:v>Colombia</c:v>
              </c:pt>
              <c:pt idx="23">
                <c:v>Congo, The Democratic Republic of the</c:v>
              </c:pt>
              <c:pt idx="24">
                <c:v>Czech Republic</c:v>
              </c:pt>
              <c:pt idx="25">
                <c:v>Dominican Republic</c:v>
              </c:pt>
              <c:pt idx="26">
                <c:v>Ecuador</c:v>
              </c:pt>
              <c:pt idx="27">
                <c:v>Egypt</c:v>
              </c:pt>
              <c:pt idx="28">
                <c:v>Estonia</c:v>
              </c:pt>
              <c:pt idx="29">
                <c:v>Ethiopia</c:v>
              </c:pt>
              <c:pt idx="30">
                <c:v>Faroe Islands</c:v>
              </c:pt>
              <c:pt idx="31">
                <c:v>Finland</c:v>
              </c:pt>
              <c:pt idx="32">
                <c:v>France</c:v>
              </c:pt>
              <c:pt idx="33">
                <c:v>French Guiana</c:v>
              </c:pt>
              <c:pt idx="34">
                <c:v>French Polynesia</c:v>
              </c:pt>
              <c:pt idx="35">
                <c:v>Gambia</c:v>
              </c:pt>
              <c:pt idx="36">
                <c:v>Germany</c:v>
              </c:pt>
              <c:pt idx="37">
                <c:v>Greece</c:v>
              </c:pt>
              <c:pt idx="38">
                <c:v>Greenland</c:v>
              </c:pt>
              <c:pt idx="39">
                <c:v>Holy See (Vatican City State)</c:v>
              </c:pt>
              <c:pt idx="40">
                <c:v>Hong Kong</c:v>
              </c:pt>
              <c:pt idx="41">
                <c:v>Hungary</c:v>
              </c:pt>
              <c:pt idx="42">
                <c:v>India</c:v>
              </c:pt>
              <c:pt idx="43">
                <c:v>Indonesia</c:v>
              </c:pt>
              <c:pt idx="44">
                <c:v>Iran</c:v>
              </c:pt>
              <c:pt idx="45">
                <c:v>Iraq</c:v>
              </c:pt>
              <c:pt idx="46">
                <c:v>Israel</c:v>
              </c:pt>
              <c:pt idx="47">
                <c:v>Italy</c:v>
              </c:pt>
              <c:pt idx="48">
                <c:v>Japan</c:v>
              </c:pt>
              <c:pt idx="49">
                <c:v>Kazakstan</c:v>
              </c:pt>
              <c:pt idx="50">
                <c:v>Kenya</c:v>
              </c:pt>
              <c:pt idx="51">
                <c:v>Kuwait</c:v>
              </c:pt>
              <c:pt idx="52">
                <c:v>Latvia</c:v>
              </c:pt>
              <c:pt idx="53">
                <c:v>Liechtenstein</c:v>
              </c:pt>
              <c:pt idx="54">
                <c:v>Lithuania</c:v>
              </c:pt>
              <c:pt idx="55">
                <c:v>Madagascar</c:v>
              </c:pt>
              <c:pt idx="56">
                <c:v>Malawi</c:v>
              </c:pt>
              <c:pt idx="57">
                <c:v>Malaysia</c:v>
              </c:pt>
              <c:pt idx="58">
                <c:v>Mexico</c:v>
              </c:pt>
              <c:pt idx="59">
                <c:v>Moldova</c:v>
              </c:pt>
              <c:pt idx="60">
                <c:v>Morocco</c:v>
              </c:pt>
              <c:pt idx="61">
                <c:v>Mozambique</c:v>
              </c:pt>
              <c:pt idx="62">
                <c:v>Myanmar</c:v>
              </c:pt>
              <c:pt idx="63">
                <c:v>Nauru</c:v>
              </c:pt>
              <c:pt idx="64">
                <c:v>Nepal</c:v>
              </c:pt>
              <c:pt idx="65">
                <c:v>Netherlands</c:v>
              </c:pt>
              <c:pt idx="66">
                <c:v>New Zealand</c:v>
              </c:pt>
              <c:pt idx="67">
                <c:v>Nigeria</c:v>
              </c:pt>
              <c:pt idx="68">
                <c:v>North Korea</c:v>
              </c:pt>
              <c:pt idx="69">
                <c:v>Oman</c:v>
              </c:pt>
              <c:pt idx="70">
                <c:v>Pakistan</c:v>
              </c:pt>
              <c:pt idx="71">
                <c:v>Paraguay</c:v>
              </c:pt>
              <c:pt idx="72">
                <c:v>Peru</c:v>
              </c:pt>
              <c:pt idx="73">
                <c:v>Philippines</c:v>
              </c:pt>
              <c:pt idx="74">
                <c:v>Poland</c:v>
              </c:pt>
              <c:pt idx="75">
                <c:v>Puerto Rico</c:v>
              </c:pt>
              <c:pt idx="76">
                <c:v>Réunion</c:v>
              </c:pt>
              <c:pt idx="77">
                <c:v>Romania</c:v>
              </c:pt>
              <c:pt idx="78">
                <c:v>Russian Federation</c:v>
              </c:pt>
              <c:pt idx="79">
                <c:v>Saint Vincent and the Grenadines</c:v>
              </c:pt>
              <c:pt idx="80">
                <c:v>Saudi Arabia</c:v>
              </c:pt>
              <c:pt idx="81">
                <c:v>Senegal</c:v>
              </c:pt>
              <c:pt idx="82">
                <c:v>Slovakia</c:v>
              </c:pt>
              <c:pt idx="83">
                <c:v>South Africa</c:v>
              </c:pt>
              <c:pt idx="84">
                <c:v>South Korea</c:v>
              </c:pt>
              <c:pt idx="85">
                <c:v>Spain</c:v>
              </c:pt>
              <c:pt idx="86">
                <c:v>Sri Lanka</c:v>
              </c:pt>
              <c:pt idx="87">
                <c:v>Sudan</c:v>
              </c:pt>
              <c:pt idx="88">
                <c:v>Sweden</c:v>
              </c:pt>
              <c:pt idx="89">
                <c:v>Switzerland</c:v>
              </c:pt>
              <c:pt idx="90">
                <c:v>Taiwan</c:v>
              </c:pt>
              <c:pt idx="91">
                <c:v>Tanzania</c:v>
              </c:pt>
              <c:pt idx="92">
                <c:v>Thailand</c:v>
              </c:pt>
              <c:pt idx="93">
                <c:v>Tonga</c:v>
              </c:pt>
              <c:pt idx="94">
                <c:v>Tunisia</c:v>
              </c:pt>
              <c:pt idx="95">
                <c:v>Turkey</c:v>
              </c:pt>
              <c:pt idx="96">
                <c:v>Turkmenistan</c:v>
              </c:pt>
              <c:pt idx="97">
                <c:v>Tuvalu</c:v>
              </c:pt>
              <c:pt idx="98">
                <c:v>Ukraine</c:v>
              </c:pt>
              <c:pt idx="99">
                <c:v>United Arab Emirates</c:v>
              </c:pt>
              <c:pt idx="100">
                <c:v>United Kingdom</c:v>
              </c:pt>
              <c:pt idx="101">
                <c:v>United States</c:v>
              </c:pt>
              <c:pt idx="102">
                <c:v>Venezuela</c:v>
              </c:pt>
              <c:pt idx="103">
                <c:v>Vietnam</c:v>
              </c:pt>
              <c:pt idx="104">
                <c:v>Virgin Islands, U.S.</c:v>
              </c:pt>
              <c:pt idx="105">
                <c:v>Yemen</c:v>
              </c:pt>
              <c:pt idx="106">
                <c:v>Yugoslavia</c:v>
              </c:pt>
              <c:pt idx="107">
                <c:v>Zambia</c:v>
              </c:pt>
            </c:strLit>
          </c:cat>
          <c:val>
            <c:numLit>
              <c:formatCode>General</c:formatCode>
              <c:ptCount val="108"/>
              <c:pt idx="0">
                <c:v>67.820000000000007</c:v>
              </c:pt>
              <c:pt idx="1">
                <c:v>383.10000000000048</c:v>
              </c:pt>
              <c:pt idx="2">
                <c:v>71.8</c:v>
              </c:pt>
              <c:pt idx="3">
                <c:v>215.4800000000001</c:v>
              </c:pt>
              <c:pt idx="4">
                <c:v>106.64999999999996</c:v>
              </c:pt>
              <c:pt idx="5">
                <c:v>1434.4800000000027</c:v>
              </c:pt>
              <c:pt idx="6">
                <c:v>118.74999999999996</c:v>
              </c:pt>
              <c:pt idx="7">
                <c:v>307.22000000000025</c:v>
              </c:pt>
              <c:pt idx="8">
                <c:v>245.43000000000021</c:v>
              </c:pt>
              <c:pt idx="9">
                <c:v>112.74999999999996</c:v>
              </c:pt>
              <c:pt idx="10">
                <c:v>402.05000000000052</c:v>
              </c:pt>
              <c:pt idx="11">
                <c:v>277.34000000000026</c:v>
              </c:pt>
              <c:pt idx="12">
                <c:v>183.53000000000006</c:v>
              </c:pt>
              <c:pt idx="13">
                <c:v>3200.5199999999454</c:v>
              </c:pt>
              <c:pt idx="14">
                <c:v>113.64999999999995</c:v>
              </c:pt>
              <c:pt idx="15">
                <c:v>204.50000000000006</c:v>
              </c:pt>
              <c:pt idx="16">
                <c:v>191.47000000000006</c:v>
              </c:pt>
              <c:pt idx="17">
                <c:v>200.46000000000009</c:v>
              </c:pt>
              <c:pt idx="18">
                <c:v>593.63000000000079</c:v>
              </c:pt>
              <c:pt idx="19">
                <c:v>135.67999999999995</c:v>
              </c:pt>
              <c:pt idx="20">
                <c:v>328.29000000000036</c:v>
              </c:pt>
              <c:pt idx="21">
                <c:v>5798.7399999998061</c:v>
              </c:pt>
              <c:pt idx="22">
                <c:v>709.41000000000111</c:v>
              </c:pt>
              <c:pt idx="23">
                <c:v>212.50000000000017</c:v>
              </c:pt>
              <c:pt idx="24">
                <c:v>133.70999999999995</c:v>
              </c:pt>
              <c:pt idx="25">
                <c:v>318.23000000000036</c:v>
              </c:pt>
              <c:pt idx="26">
                <c:v>390.13000000000045</c:v>
              </c:pt>
              <c:pt idx="27">
                <c:v>694.39000000000112</c:v>
              </c:pt>
              <c:pt idx="28">
                <c:v>115.69999999999995</c:v>
              </c:pt>
              <c:pt idx="29">
                <c:v>91.769999999999982</c:v>
              </c:pt>
              <c:pt idx="30">
                <c:v>114.71999999999994</c:v>
              </c:pt>
              <c:pt idx="31">
                <c:v>101.73999999999998</c:v>
              </c:pt>
              <c:pt idx="32">
                <c:v>374.04000000000053</c:v>
              </c:pt>
              <c:pt idx="33">
                <c:v>103.77999999999999</c:v>
              </c:pt>
              <c:pt idx="34">
                <c:v>235.46000000000018</c:v>
              </c:pt>
              <c:pt idx="35">
                <c:v>129.69999999999996</c:v>
              </c:pt>
              <c:pt idx="36">
                <c:v>831.04000000000144</c:v>
              </c:pt>
              <c:pt idx="37">
                <c:v>232.46000000000024</c:v>
              </c:pt>
              <c:pt idx="38">
                <c:v>137.65999999999997</c:v>
              </c:pt>
              <c:pt idx="39">
                <c:v>152.65999999999997</c:v>
              </c:pt>
              <c:pt idx="40">
                <c:v>142.69999999999999</c:v>
              </c:pt>
              <c:pt idx="41">
                <c:v>111.70999999999995</c:v>
              </c:pt>
              <c:pt idx="42">
                <c:v>6628.2799999997706</c:v>
              </c:pt>
              <c:pt idx="43">
                <c:v>1510.3300000000029</c:v>
              </c:pt>
              <c:pt idx="44">
                <c:v>950.75000000000159</c:v>
              </c:pt>
              <c:pt idx="45">
                <c:v>111.72999999999995</c:v>
              </c:pt>
              <c:pt idx="46">
                <c:v>422.01000000000056</c:v>
              </c:pt>
              <c:pt idx="47">
                <c:v>831.11000000000138</c:v>
              </c:pt>
              <c:pt idx="48">
                <c:v>3470.7499999999295</c:v>
              </c:pt>
              <c:pt idx="49">
                <c:v>198.4800000000001</c:v>
              </c:pt>
              <c:pt idx="50">
                <c:v>253.46000000000018</c:v>
              </c:pt>
              <c:pt idx="51">
                <c:v>111.73999999999995</c:v>
              </c:pt>
              <c:pt idx="52">
                <c:v>262.4000000000002</c:v>
              </c:pt>
              <c:pt idx="53">
                <c:v>114.71999999999994</c:v>
              </c:pt>
              <c:pt idx="54">
                <c:v>73.760000000000005</c:v>
              </c:pt>
              <c:pt idx="55">
                <c:v>93.779999999999987</c:v>
              </c:pt>
              <c:pt idx="56">
                <c:v>123.71999999999996</c:v>
              </c:pt>
              <c:pt idx="57">
                <c:v>369.15000000000043</c:v>
              </c:pt>
              <c:pt idx="58">
                <c:v>3307.0399999999408</c:v>
              </c:pt>
              <c:pt idx="59">
                <c:v>127.65999999999993</c:v>
              </c:pt>
              <c:pt idx="60">
                <c:v>307.29000000000036</c:v>
              </c:pt>
              <c:pt idx="61">
                <c:v>344.20000000000039</c:v>
              </c:pt>
              <c:pt idx="62">
                <c:v>194.4800000000001</c:v>
              </c:pt>
              <c:pt idx="63">
                <c:v>148.68999999999997</c:v>
              </c:pt>
              <c:pt idx="64">
                <c:v>116.77999999999996</c:v>
              </c:pt>
              <c:pt idx="65">
                <c:v>586.66000000000088</c:v>
              </c:pt>
              <c:pt idx="66">
                <c:v>92.759999999999991</c:v>
              </c:pt>
              <c:pt idx="67">
                <c:v>1511.4800000000027</c:v>
              </c:pt>
              <c:pt idx="68">
                <c:v>113.68999999999997</c:v>
              </c:pt>
              <c:pt idx="69">
                <c:v>187.50000000000009</c:v>
              </c:pt>
              <c:pt idx="70">
                <c:v>525.72000000000071</c:v>
              </c:pt>
              <c:pt idx="71">
                <c:v>275.38000000000022</c:v>
              </c:pt>
              <c:pt idx="72">
                <c:v>468.88000000000062</c:v>
              </c:pt>
              <c:pt idx="73">
                <c:v>2381.3199999999874</c:v>
              </c:pt>
              <c:pt idx="74">
                <c:v>877.97000000000139</c:v>
              </c:pt>
              <c:pt idx="75">
                <c:v>254.39000000000019</c:v>
              </c:pt>
              <c:pt idx="76">
                <c:v>216.54000000000011</c:v>
              </c:pt>
              <c:pt idx="77">
                <c:v>235.38000000000019</c:v>
              </c:pt>
              <c:pt idx="78">
                <c:v>3045.8699999999517</c:v>
              </c:pt>
              <c:pt idx="79">
                <c:v>96.749999999999957</c:v>
              </c:pt>
              <c:pt idx="80">
                <c:v>523.79000000000076</c:v>
              </c:pt>
              <c:pt idx="81">
                <c:v>100.74999999999997</c:v>
              </c:pt>
              <c:pt idx="82">
                <c:v>89.739999999999966</c:v>
              </c:pt>
              <c:pt idx="83">
                <c:v>1204.1500000000021</c:v>
              </c:pt>
              <c:pt idx="84">
                <c:v>574.65000000000077</c:v>
              </c:pt>
              <c:pt idx="85">
                <c:v>606.58000000000095</c:v>
              </c:pt>
              <c:pt idx="86">
                <c:v>116.69999999999995</c:v>
              </c:pt>
              <c:pt idx="87">
                <c:v>227.46000000000018</c:v>
              </c:pt>
              <c:pt idx="88">
                <c:v>144.65999999999997</c:v>
              </c:pt>
              <c:pt idx="89">
                <c:v>252.39000000000024</c:v>
              </c:pt>
              <c:pt idx="90">
                <c:v>1209.9500000000023</c:v>
              </c:pt>
              <c:pt idx="91">
                <c:v>341.17000000000036</c:v>
              </c:pt>
              <c:pt idx="92">
                <c:v>419.04000000000053</c:v>
              </c:pt>
              <c:pt idx="93">
                <c:v>73.819999999999993</c:v>
              </c:pt>
              <c:pt idx="94">
                <c:v>78.769999999999982</c:v>
              </c:pt>
              <c:pt idx="95">
                <c:v>1662.1200000000031</c:v>
              </c:pt>
              <c:pt idx="96">
                <c:v>136.72999999999999</c:v>
              </c:pt>
              <c:pt idx="97">
                <c:v>120.73999999999995</c:v>
              </c:pt>
              <c:pt idx="98">
                <c:v>730.4200000000011</c:v>
              </c:pt>
              <c:pt idx="99">
                <c:v>333.16000000000037</c:v>
              </c:pt>
              <c:pt idx="100">
                <c:v>922.81000000000165</c:v>
              </c:pt>
              <c:pt idx="101">
                <c:v>4110.3199999998997</c:v>
              </c:pt>
              <c:pt idx="102">
                <c:v>683.30000000000109</c:v>
              </c:pt>
              <c:pt idx="103">
                <c:v>746.28000000000122</c:v>
              </c:pt>
              <c:pt idx="104">
                <c:v>122.67999999999994</c:v>
              </c:pt>
              <c:pt idx="105">
                <c:v>510.83000000000072</c:v>
              </c:pt>
              <c:pt idx="106">
                <c:v>259.43000000000018</c:v>
              </c:pt>
              <c:pt idx="107">
                <c:v>134.66999999999996</c:v>
              </c:pt>
            </c:numLit>
          </c:val>
          <c:extLst>
            <c:ext xmlns:c16="http://schemas.microsoft.com/office/drawing/2014/chart" uri="{C3380CC4-5D6E-409C-BE32-E72D297353CC}">
              <c16:uniqueId val="{00000000-2A56-4776-99FE-72227C2E9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9336144"/>
        <c:axId val="1318814304"/>
      </c:barChart>
      <c:catAx>
        <c:axId val="111933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814304"/>
        <c:crosses val="autoZero"/>
        <c:auto val="1"/>
        <c:lblAlgn val="ctr"/>
        <c:lblOffset val="100"/>
        <c:noMultiLvlLbl val="0"/>
      </c:catAx>
      <c:valAx>
        <c:axId val="1318814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3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5">
      <a:fgClr>
        <a:schemeClr val="accent2"/>
      </a:fgClr>
      <a:bgClr>
        <a:schemeClr val="bg1"/>
      </a:bgClr>
    </a:patt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[SQL Assignment - Imran Bagawan.xlsx]Question 5!PivotTable39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AVERAGE  MOVIE RATING BY GENERE</a:t>
            </a:r>
          </a:p>
        </c:rich>
      </c:tx>
      <c:layout>
        <c:manualLayout>
          <c:xMode val="edge"/>
          <c:yMode val="edge"/>
          <c:x val="0.23280555555555554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5'!$F$9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5'!$E$10:$E$26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'Question 5'!$F$10:$F$26</c:f>
              <c:numCache>
                <c:formatCode>0.0</c:formatCode>
                <c:ptCount val="16"/>
                <c:pt idx="0">
                  <c:v>2.890625</c:v>
                </c:pt>
                <c:pt idx="1">
                  <c:v>3.0151515151515151</c:v>
                </c:pt>
                <c:pt idx="2">
                  <c:v>2.9666666666666668</c:v>
                </c:pt>
                <c:pt idx="3">
                  <c:v>3</c:v>
                </c:pt>
                <c:pt idx="4">
                  <c:v>2.8620689655172415</c:v>
                </c:pt>
                <c:pt idx="5">
                  <c:v>2.9264705882352939</c:v>
                </c:pt>
                <c:pt idx="6">
                  <c:v>3.0806451612903225</c:v>
                </c:pt>
                <c:pt idx="7">
                  <c:v>3.0869565217391304</c:v>
                </c:pt>
                <c:pt idx="8">
                  <c:v>2.9863013698630136</c:v>
                </c:pt>
                <c:pt idx="9">
                  <c:v>3.3278688524590163</c:v>
                </c:pt>
                <c:pt idx="10">
                  <c:v>2.9642857142857144</c:v>
                </c:pt>
                <c:pt idx="11">
                  <c:v>3.7254901960784315</c:v>
                </c:pt>
                <c:pt idx="12">
                  <c:v>3.1904761904761907</c:v>
                </c:pt>
                <c:pt idx="13">
                  <c:v>3.0491803278688523</c:v>
                </c:pt>
                <c:pt idx="14">
                  <c:v>3.1621621621621623</c:v>
                </c:pt>
                <c:pt idx="15">
                  <c:v>2.8947368421052633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3C-4C95-AB72-3BE98A4EFF7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5598000"/>
        <c:axId val="1125320032"/>
      </c:barChart>
      <c:catAx>
        <c:axId val="138559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320032"/>
        <c:crosses val="autoZero"/>
        <c:auto val="1"/>
        <c:lblAlgn val="ctr"/>
        <c:lblOffset val="100"/>
        <c:noMultiLvlLbl val="0"/>
      </c:catAx>
      <c:valAx>
        <c:axId val="1125320032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559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[SQL Assignment - Imran Bagawan.xlsx]Question 7!PivotTable47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TOTAL NUMBER OF RENTALS BY MOVIE CATEGAORY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IN" dirty="0"/>
          </a:p>
        </c:rich>
      </c:tx>
      <c:layout>
        <c:manualLayout>
          <c:xMode val="edge"/>
          <c:yMode val="edge"/>
          <c:x val="0.17991208593001703"/>
          <c:y val="3.9725532683279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7'!$G$9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'Question 7'!$F$10:$F$26</c:f>
              <c:strCache>
                <c:ptCount val="16"/>
                <c:pt idx="0">
                  <c:v>Action</c:v>
                </c:pt>
                <c:pt idx="1">
                  <c:v>Animation</c:v>
                </c:pt>
                <c:pt idx="2">
                  <c:v>Children</c:v>
                </c:pt>
                <c:pt idx="3">
                  <c:v>Classics</c:v>
                </c:pt>
                <c:pt idx="4">
                  <c:v>Comedy</c:v>
                </c:pt>
                <c:pt idx="5">
                  <c:v>Documentary</c:v>
                </c:pt>
                <c:pt idx="6">
                  <c:v>Drama</c:v>
                </c:pt>
                <c:pt idx="7">
                  <c:v>Family</c:v>
                </c:pt>
                <c:pt idx="8">
                  <c:v>Foreign</c:v>
                </c:pt>
                <c:pt idx="9">
                  <c:v>Games</c:v>
                </c:pt>
                <c:pt idx="10">
                  <c:v>Horror</c:v>
                </c:pt>
                <c:pt idx="11">
                  <c:v>Music</c:v>
                </c:pt>
                <c:pt idx="12">
                  <c:v>New</c:v>
                </c:pt>
                <c:pt idx="13">
                  <c:v>Sci-Fi</c:v>
                </c:pt>
                <c:pt idx="14">
                  <c:v>Sports</c:v>
                </c:pt>
                <c:pt idx="15">
                  <c:v>Travel</c:v>
                </c:pt>
              </c:strCache>
            </c:strRef>
          </c:cat>
          <c:val>
            <c:numRef>
              <c:f>'Question 7'!$G$10:$G$26</c:f>
              <c:numCache>
                <c:formatCode>General</c:formatCode>
                <c:ptCount val="16"/>
                <c:pt idx="0">
                  <c:v>1112</c:v>
                </c:pt>
                <c:pt idx="1">
                  <c:v>1166</c:v>
                </c:pt>
                <c:pt idx="2">
                  <c:v>945</c:v>
                </c:pt>
                <c:pt idx="3">
                  <c:v>939</c:v>
                </c:pt>
                <c:pt idx="4">
                  <c:v>941</c:v>
                </c:pt>
                <c:pt idx="5">
                  <c:v>1050</c:v>
                </c:pt>
                <c:pt idx="6">
                  <c:v>1060</c:v>
                </c:pt>
                <c:pt idx="7">
                  <c:v>1096</c:v>
                </c:pt>
                <c:pt idx="8">
                  <c:v>1033</c:v>
                </c:pt>
                <c:pt idx="9">
                  <c:v>969</c:v>
                </c:pt>
                <c:pt idx="10">
                  <c:v>846</c:v>
                </c:pt>
                <c:pt idx="11">
                  <c:v>830</c:v>
                </c:pt>
                <c:pt idx="12">
                  <c:v>940</c:v>
                </c:pt>
                <c:pt idx="13">
                  <c:v>1101</c:v>
                </c:pt>
                <c:pt idx="14">
                  <c:v>1179</c:v>
                </c:pt>
                <c:pt idx="15">
                  <c:v>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DF-47B5-8D97-040F714FD9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02086832"/>
        <c:axId val="340215392"/>
      </c:barChart>
      <c:catAx>
        <c:axId val="140208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215392"/>
        <c:crosses val="autoZero"/>
        <c:auto val="1"/>
        <c:lblAlgn val="ctr"/>
        <c:lblOffset val="100"/>
        <c:noMultiLvlLbl val="0"/>
      </c:catAx>
      <c:valAx>
        <c:axId val="340215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086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6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playing trumpet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2" y="-638422"/>
            <a:ext cx="5758075" cy="5391215"/>
          </a:xfrm>
        </p:spPr>
        <p:txBody>
          <a:bodyPr/>
          <a:lstStyle/>
          <a:p>
            <a:pPr algn="ctr"/>
            <a:r>
              <a:rPr lang="en-IN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Navigating the DVD Market</a:t>
            </a:r>
            <a:br>
              <a:rPr lang="en-IN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</a:br>
            <a:r>
              <a:rPr lang="en-IN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with </a:t>
            </a:r>
            <a:br>
              <a:rPr lang="en-IN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</a:br>
            <a:r>
              <a:rPr lang="en-IN" sz="5400" b="0" i="0" dirty="0">
                <a:solidFill>
                  <a:schemeClr val="bg1">
                    <a:lumMod val="85000"/>
                  </a:schemeClr>
                </a:solidFill>
                <a:effectLst/>
                <a:latin typeface="Söhne"/>
              </a:rPr>
              <a:t>rentals &amp; sa</a:t>
            </a:r>
            <a:r>
              <a:rPr lang="en-IN" sz="5400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les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2221" y="5072004"/>
            <a:ext cx="5758074" cy="1466785"/>
          </a:xfrm>
        </p:spPr>
        <p:txBody>
          <a:bodyPr/>
          <a:lstStyle/>
          <a:p>
            <a:r>
              <a:rPr lang="en-US" dirty="0"/>
              <a:t>                                     - By Imran Bagawan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3CD0F96C-C036-4A88-B85A-765408F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1440"/>
            <a:ext cx="6434138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598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C04FF0B6-BBBC-42F6-A65B-1BF7AB76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1" y="521208"/>
            <a:ext cx="10302551" cy="535197"/>
          </a:xfrm>
        </p:spPr>
        <p:txBody>
          <a:bodyPr/>
          <a:lstStyle/>
          <a:p>
            <a:r>
              <a:rPr lang="en-US" noProof="0" dirty="0"/>
              <a:t>Plan for product launch</a:t>
            </a:r>
            <a:br>
              <a:rPr lang="en-US" dirty="0"/>
            </a:br>
            <a:endParaRPr lang="en-US" dirty="0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CFCF63D9-E2D6-403F-94C3-E0434C3FFA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1983" y="1584731"/>
            <a:ext cx="1435618" cy="123952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9891ED-ABD1-4AF8-A87F-4E666B63F9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8239" y="1530267"/>
            <a:ext cx="3365361" cy="3651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D819B13-7A74-4D66-BBD4-FC7C292B8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78031" y="1798653"/>
            <a:ext cx="3365018" cy="1025598"/>
          </a:xfrm>
        </p:spPr>
        <p:txBody>
          <a:bodyPr/>
          <a:lstStyle/>
          <a:p>
            <a:r>
              <a:rPr lang="en-US" dirty="0"/>
              <a:t>Synergize scalable e-commerce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11D25DA7-A8FF-4963-ADF1-4D6DFE4BE1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8439" y="1584731"/>
            <a:ext cx="1435618" cy="123952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845A49F5-92D0-49F1-BA2B-AE16F684D7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22399" y="1530267"/>
            <a:ext cx="3365361" cy="3651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Strategy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28C163D-AB24-436E-81B4-026AB928B2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191" y="1798653"/>
            <a:ext cx="3365018" cy="1025598"/>
          </a:xfrm>
        </p:spPr>
        <p:txBody>
          <a:bodyPr/>
          <a:lstStyle/>
          <a:p>
            <a:r>
              <a:rPr lang="en-US" dirty="0"/>
              <a:t>Foster holistically superior methodologies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0F98A4B2-BF99-408D-8724-045FF697BE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1982" y="3058235"/>
            <a:ext cx="1435618" cy="123952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9C5A6699-1851-44A6-9BA8-A7363260905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68798" y="3025216"/>
            <a:ext cx="3365361" cy="3651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Marketing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7BFFDA6C-D53B-44FD-87E5-9C72FAE409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568590" y="3293602"/>
            <a:ext cx="3365018" cy="1003171"/>
          </a:xfrm>
        </p:spPr>
        <p:txBody>
          <a:bodyPr/>
          <a:lstStyle/>
          <a:p>
            <a:r>
              <a:rPr lang="en-US" dirty="0"/>
              <a:t>Disseminate standardized metrics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3ED7FFD-161A-404B-9C4A-C649608C833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8438" y="3058235"/>
            <a:ext cx="1435618" cy="123952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5DD2DD05-250F-44B5-8E8E-7C1FDC9360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12958" y="3025216"/>
            <a:ext cx="3365361" cy="3651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94F58DEC-39A6-43C5-B4FA-24D93AEBF1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12750" y="3293602"/>
            <a:ext cx="3365018" cy="1003171"/>
          </a:xfrm>
        </p:spPr>
        <p:txBody>
          <a:bodyPr/>
          <a:lstStyle/>
          <a:p>
            <a:r>
              <a:rPr lang="en-US" dirty="0"/>
              <a:t>Coordinate e-business applications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C96CDFD-2FE3-4F20-BC12-9659E3288A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1982" y="4531739"/>
            <a:ext cx="1435618" cy="123952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A88CE919-8BCA-4A21-836B-591CD2CAB9B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3951" y="4494630"/>
            <a:ext cx="3365361" cy="3651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Launch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689C4963-281E-43A5-B4B6-649CE13DE56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63743" y="4763016"/>
            <a:ext cx="3365018" cy="1003171"/>
          </a:xfrm>
        </p:spPr>
        <p:txBody>
          <a:bodyPr/>
          <a:lstStyle/>
          <a:p>
            <a:r>
              <a:rPr lang="en-US" dirty="0"/>
              <a:t>Deploy strategic networks with compelling e-business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1B1B8-7FB6-4FF8-9597-B9C6BFB1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3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2" y="894716"/>
            <a:ext cx="10515600" cy="495300"/>
          </a:xfrm>
          <a:noFill/>
        </p:spPr>
        <p:txBody>
          <a:bodyPr/>
          <a:lstStyle/>
          <a:p>
            <a:r>
              <a:rPr lang="en-US" noProof="0" dirty="0"/>
              <a:t>Areas of focus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C41A5-6D3B-4D54-8B6D-00B49FDE2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915" y="2215197"/>
            <a:ext cx="4376935" cy="422365"/>
          </a:xfrm>
        </p:spPr>
        <p:txBody>
          <a:bodyPr/>
          <a:lstStyle/>
          <a:p>
            <a:r>
              <a:rPr lang="en-US" dirty="0"/>
              <a:t>B2B market scenarios​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6112D0-BBBB-4761-B916-CEA43C08D4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0707" y="2637562"/>
            <a:ext cx="4376489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winning strategies to keep ahead of the competition​ and the customers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Capitalize on low hanging Genres to identify and channel more hyped Genres.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customer-directed convergence​.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B987E6-40EA-4DAD-817D-CF8573D44B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464" y="2215196"/>
            <a:ext cx="4376935" cy="422365"/>
          </a:xfrm>
        </p:spPr>
        <p:txBody>
          <a:bodyPr/>
          <a:lstStyle/>
          <a:p>
            <a:r>
              <a:rPr lang="en-US" dirty="0"/>
              <a:t>Cloud-based opportunities​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0C446C-77D9-4469-AAF2-69CF65C0BA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3945" y="2637561"/>
            <a:ext cx="4376490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Iterative approaches to corporate strategy​.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 a management framework from the inside​.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3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321B8428-BD78-4FC4-BEAE-596AB2DC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9" y="893674"/>
            <a:ext cx="10515600" cy="495300"/>
          </a:xfrm>
        </p:spPr>
        <p:txBody>
          <a:bodyPr/>
          <a:lstStyle/>
          <a:p>
            <a:r>
              <a:rPr lang="en-US" noProof="0" dirty="0"/>
              <a:t>How we get there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EC01CC-BDB2-4B49-9150-62F71FB5B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100" y="2216238"/>
            <a:ext cx="3604193" cy="422365"/>
          </a:xfrm>
        </p:spPr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93BC51-0015-426C-B454-8FE219279B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893" y="2638603"/>
            <a:ext cx="3603826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Envision multimedia-based expertise and cross-media growth strategies​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quality intellectual capital​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Engage worldwide methodologies with web-enabled technologies​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E1E5D2-27DA-46E0-A610-1788217055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6540" y="2216238"/>
            <a:ext cx="3604193" cy="422365"/>
          </a:xfrm>
        </p:spPr>
        <p:txBody>
          <a:bodyPr/>
          <a:lstStyle/>
          <a:p>
            <a:r>
              <a:rPr lang="en-US" dirty="0"/>
              <a:t>Niche markets​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A8DD9AB-3A66-4584-96A7-CEB27FC80F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6333" y="2638603"/>
            <a:ext cx="3603826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Pursue scalable customer service through sustainable strategies​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Engage top-line web services with cutting-edge deliverables​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F0A168-0337-4144-ABFC-E4E9B9F9D4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7980" y="2216238"/>
            <a:ext cx="3387610" cy="422365"/>
          </a:xfrm>
        </p:spPr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E8F214-43D4-4084-AA5E-191C202D8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7772" y="2638603"/>
            <a:ext cx="3387265" cy="33257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Cultivate one-to-one customer service with robust ideas​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timely deliverables for real-time schemas​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9FEDE-21F6-49AC-9079-4A0E154F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4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86" y="2068243"/>
            <a:ext cx="4594823" cy="55755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856" y="2921689"/>
            <a:ext cx="4259684" cy="2859991"/>
          </a:xfrm>
        </p:spPr>
        <p:txBody>
          <a:bodyPr/>
          <a:lstStyle/>
          <a:p>
            <a:r>
              <a:rPr lang="en-US" dirty="0"/>
              <a:t>“Our commitment to quality and selection, combined with a focus on customer satisfaction and community engagement, makes us the go-to destination for entertainment enthusiasts. Join us on this journey to explore how we're bridging the past and the future in the world of entertainment. your gateway to cinematic magic."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Placeholder 7" descr="A picture containing hand, close">
            <a:extLst>
              <a:ext uri="{FF2B5EF4-FFF2-40B4-BE49-F238E27FC236}">
                <a16:creationId xmlns:a16="http://schemas.microsoft.com/office/drawing/2014/main" id="{D7B14CA7-CA0B-4739-BC97-C9A872B60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3429000"/>
          </a:xfrm>
        </p:spPr>
      </p:pic>
      <p:pic>
        <p:nvPicPr>
          <p:cNvPr id="12" name="Picture Placeholder 11" descr="Close-up of a guitar handle&#10;">
            <a:extLst>
              <a:ext uri="{FF2B5EF4-FFF2-40B4-BE49-F238E27FC236}">
                <a16:creationId xmlns:a16="http://schemas.microsoft.com/office/drawing/2014/main" id="{BE123916-6ABD-4B33-A665-DEFF8AB606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6095999" y="3429000"/>
            <a:ext cx="6096000" cy="3429000"/>
          </a:xfr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D06E87D9-4622-47F1-9F9E-D57861E8F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-114299"/>
            <a:ext cx="6096000" cy="63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set of xylophone">
            <a:extLst>
              <a:ext uri="{FF2B5EF4-FFF2-40B4-BE49-F238E27FC236}">
                <a16:creationId xmlns:a16="http://schemas.microsoft.com/office/drawing/2014/main" id="{8F9D2BDD-1685-481F-B253-8421541A5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851" cy="421038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4210388"/>
            <a:ext cx="5575849" cy="2118216"/>
          </a:xfrm>
        </p:spPr>
        <p:txBody>
          <a:bodyPr/>
          <a:lstStyle/>
          <a:p>
            <a:r>
              <a:rPr lang="en-US" dirty="0"/>
              <a:t>Imran Bagawan</a:t>
            </a:r>
          </a:p>
          <a:p>
            <a:r>
              <a:rPr lang="en-US" dirty="0"/>
              <a:t>imranbagawan98@gmail.com​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90C92756-0BB5-41BC-A43D-39DE7F34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850" y="1"/>
            <a:ext cx="6616149" cy="6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drum set">
            <a:extLst>
              <a:ext uri="{FF2B5EF4-FFF2-40B4-BE49-F238E27FC236}">
                <a16:creationId xmlns:a16="http://schemas.microsoft.com/office/drawing/2014/main" id="{D100A0FD-C488-4726-8EF3-3E53B4E7A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goals​</a:t>
            </a:r>
          </a:p>
          <a:p>
            <a:r>
              <a:rPr lang="en-US" dirty="0"/>
              <a:t>Areas of growth​</a:t>
            </a:r>
          </a:p>
          <a:p>
            <a:r>
              <a:rPr lang="en-US" dirty="0"/>
              <a:t>Timeline​</a:t>
            </a:r>
          </a:p>
          <a:p>
            <a:r>
              <a:rPr lang="en-US" dirty="0"/>
              <a:t>Summary​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000" r="25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63" y="986268"/>
            <a:ext cx="2893813" cy="103438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07" y="699461"/>
            <a:ext cx="6547507" cy="1552015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Aptos Display" panose="020B0004020202020204" pitchFamily="34" charset="0"/>
              </a:rPr>
              <a:t>Welcome to our DVD Rentals and sale’s Business where we take you on a journey through the world of entertainment. In a digital age, we remain dedicated to preserving the classic experience of physical DVDs, bringing you the magic of cinema and your favorite shows right into your living room.</a:t>
            </a:r>
            <a:r>
              <a:rPr lang="en-US" dirty="0">
                <a:latin typeface="Aptos Display" panose="020B0004020202020204" pitchFamily="34" charset="0"/>
              </a:rPr>
              <a:t>​</a:t>
            </a:r>
          </a:p>
        </p:txBody>
      </p:sp>
      <p:pic>
        <p:nvPicPr>
          <p:cNvPr id="8" name="Picture Placeholder 7" descr="A black and white piano close up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93571"/>
            <a:ext cx="12192000" cy="38644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388856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EC87FBB-9057-4D42-BFB8-C20E962A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572690"/>
            <a:ext cx="12192000" cy="33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176" y="0"/>
            <a:ext cx="4020824" cy="2300397"/>
          </a:xfrm>
        </p:spPr>
        <p:txBody>
          <a:bodyPr/>
          <a:lstStyle/>
          <a:p>
            <a:r>
              <a:rPr lang="en-US" noProof="0" dirty="0"/>
              <a:t>Primary goals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176" y="2300396"/>
            <a:ext cx="4020824" cy="45576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Annual Revenue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Market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tastes and preferences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Growth and expansion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Adaptation and change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D6FF8AB6-8818-4C07-B454-6096C7ACAD65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add photo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17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YEARLY performance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7185A-4441-BF49-3CC4-C6F7A44DFD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915" y="2215197"/>
            <a:ext cx="4376935" cy="422365"/>
          </a:xfrm>
        </p:spPr>
        <p:txBody>
          <a:bodyPr>
            <a:no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TOTAL</a:t>
            </a:r>
            <a:r>
              <a:rPr lang="en-US" sz="1200" b="1" baseline="0" dirty="0">
                <a:solidFill>
                  <a:schemeClr val="bg1">
                    <a:lumMod val="85000"/>
                  </a:schemeClr>
                </a:solidFill>
              </a:rPr>
              <a:t> RENTAL COUNT BY MOVIE CATEGORY in 2005</a:t>
            </a:r>
            <a:endParaRPr lang="en-US" sz="12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12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BD61C5-E36A-520B-0026-DC9444AD8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3863" y="2637562"/>
            <a:ext cx="5161746" cy="3325723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997CFF-B9AE-E911-D724-6A5113CA21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1703" y="2215196"/>
            <a:ext cx="4376935" cy="422365"/>
          </a:xfrm>
        </p:spPr>
        <p:txBody>
          <a:bodyPr>
            <a:norm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TOTAL</a:t>
            </a:r>
            <a:r>
              <a:rPr lang="en-US" sz="1200" b="1" baseline="0" dirty="0">
                <a:solidFill>
                  <a:schemeClr val="bg1">
                    <a:lumMod val="85000"/>
                  </a:schemeClr>
                </a:solidFill>
              </a:rPr>
              <a:t> RENTAL COUNT BY MOVIE CATEGORY in 2006</a:t>
            </a:r>
            <a:endParaRPr lang="en-US" sz="12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2000" dirty="0"/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95B4BF-2DD0-8EF8-7B76-4C0CFE2BC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3944" y="2637561"/>
            <a:ext cx="5034309" cy="3325723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6F397-7374-4541-A1A2-828BE4A7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6859212-A866-8D23-2E64-5B2A78EFBE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998073"/>
              </p:ext>
            </p:extLst>
          </p:nvPr>
        </p:nvGraphicFramePr>
        <p:xfrm>
          <a:off x="1121601" y="3406454"/>
          <a:ext cx="5154792" cy="2846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6859212-A866-8D23-2E64-5B2A78EFBE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796172"/>
              </p:ext>
            </p:extLst>
          </p:nvPr>
        </p:nvGraphicFramePr>
        <p:xfrm>
          <a:off x="6953250" y="3303106"/>
          <a:ext cx="4876800" cy="2846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93" y="546310"/>
            <a:ext cx="7121174" cy="495301"/>
          </a:xfrm>
        </p:spPr>
        <p:txBody>
          <a:bodyPr/>
          <a:lstStyle/>
          <a:p>
            <a:r>
              <a:rPr lang="en-US" noProof="0" dirty="0"/>
              <a:t>Areas of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5" name="Picture Placeholder 24" descr="A close up of a piano keys">
            <a:extLst>
              <a:ext uri="{FF2B5EF4-FFF2-40B4-BE49-F238E27FC236}">
                <a16:creationId xmlns:a16="http://schemas.microsoft.com/office/drawing/2014/main" id="{0C86ED0F-C10D-48DF-A586-0050618B1C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398" y="0"/>
            <a:ext cx="4038602" cy="6858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F4E802-6616-4662-937B-2F06B7104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3108" y="0"/>
            <a:ext cx="4038892" cy="68580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B0A2F03-4785-6B57-D030-38FA8C7EE74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397755065"/>
              </p:ext>
            </p:extLst>
          </p:nvPr>
        </p:nvGraphicFramePr>
        <p:xfrm>
          <a:off x="514350" y="1576388"/>
          <a:ext cx="7274767" cy="4395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8145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microphone on a stand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0"/>
            <a:ext cx="12192000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0123" cy="4684719"/>
          </a:xfrm>
        </p:spPr>
        <p:txBody>
          <a:bodyPr/>
          <a:lstStyle/>
          <a:p>
            <a:r>
              <a:rPr lang="en-US" noProof="0" dirty="0"/>
              <a:t>Business opportunities are like buses. There's always another one coming.​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684719"/>
            <a:ext cx="5970123" cy="2173281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D3D4E-0011-469E-AA24-739408B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062" y="0"/>
            <a:ext cx="10604938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15">
            <a:extLst>
              <a:ext uri="{FF2B5EF4-FFF2-40B4-BE49-F238E27FC236}">
                <a16:creationId xmlns:a16="http://schemas.microsoft.com/office/drawing/2014/main" id="{0E21B6C9-B13E-4630-B3E3-696DE284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524565"/>
            <a:ext cx="10941728" cy="576447"/>
          </a:xfrm>
        </p:spPr>
        <p:txBody>
          <a:bodyPr/>
          <a:lstStyle/>
          <a:p>
            <a:r>
              <a:rPr lang="en-US" sz="2800" dirty="0"/>
              <a:t>Let’s Meet our MANAGERS AND customers with THERE CONTRIBUTION to the business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026F844-E21F-4FB3-BC14-72A64AF262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4663" y="5738060"/>
            <a:ext cx="2357652" cy="475147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Manager in-charge</a:t>
            </a:r>
          </a:p>
          <a:p>
            <a:r>
              <a:rPr lang="en-IN" sz="12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Woodridge, Australia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A8A76BA-E350-46CC-B9EF-65F55916E49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8403" y="5739302"/>
            <a:ext cx="2277227" cy="472659"/>
          </a:xfrm>
        </p:spPr>
        <p:txBody>
          <a:bodyPr/>
          <a:lstStyle/>
          <a:p>
            <a:r>
              <a:rPr lang="en-US" b="1" dirty="0"/>
              <a:t>Manager in-charge</a:t>
            </a:r>
          </a:p>
          <a:p>
            <a:r>
              <a:rPr lang="en-IN" sz="1200" b="1" i="0" u="none" strike="noStrike" dirty="0">
                <a:effectLst/>
              </a:rPr>
              <a:t>Lethbridge, Canada</a:t>
            </a:r>
            <a:r>
              <a:rPr lang="en-IN" b="1" dirty="0"/>
              <a:t>  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1A0B0-91E4-4514-9893-7544A171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795AC2-EDD4-5461-5C8C-624951AC57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65630" y="5175180"/>
            <a:ext cx="1838324" cy="459614"/>
          </a:xfrm>
        </p:spPr>
        <p:txBody>
          <a:bodyPr/>
          <a:lstStyle/>
          <a:p>
            <a:r>
              <a:rPr lang="en-IN" dirty="0"/>
              <a:t>Jon Stephens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04D5FF5-6CA8-CDCA-B6FC-AB1E8064D0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72735" y="5275464"/>
            <a:ext cx="1708565" cy="365126"/>
          </a:xfrm>
        </p:spPr>
        <p:txBody>
          <a:bodyPr/>
          <a:lstStyle/>
          <a:p>
            <a:r>
              <a:rPr lang="en-IN" b="1" i="0" u="none" strike="noStrike" dirty="0">
                <a:effectLst/>
              </a:rPr>
              <a:t>Mike Hillyer</a:t>
            </a:r>
            <a:r>
              <a:rPr lang="en-IN" b="1" dirty="0"/>
              <a:t> 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819A723-F166-9583-B781-1822FA6205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396392"/>
              </p:ext>
            </p:extLst>
          </p:nvPr>
        </p:nvGraphicFramePr>
        <p:xfrm>
          <a:off x="684875" y="2486024"/>
          <a:ext cx="4439576" cy="261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F7639F67-ECBA-4B64-B38C-E67411E3D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165932"/>
              </p:ext>
            </p:extLst>
          </p:nvPr>
        </p:nvGraphicFramePr>
        <p:xfrm>
          <a:off x="5759610" y="2342506"/>
          <a:ext cx="5935980" cy="279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665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555973">
                <a:lumMod val="5000"/>
                <a:lumOff val="95000"/>
              </a:srgbClr>
            </a:gs>
            <a:gs pos="74000">
              <a:srgbClr val="555973">
                <a:lumMod val="45000"/>
                <a:lumOff val="55000"/>
              </a:srgbClr>
            </a:gs>
            <a:gs pos="83000">
              <a:srgbClr val="555973">
                <a:lumMod val="45000"/>
                <a:lumOff val="55000"/>
              </a:srgbClr>
            </a:gs>
            <a:gs pos="100000">
              <a:srgbClr val="555973">
                <a:lumMod val="30000"/>
                <a:lumOff val="7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0941F922-95A5-3F1A-B63C-79930BCB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800000"/>
                </a:highlight>
              </a:rPr>
              <a:t>Customers satisfactions</a:t>
            </a:r>
            <a:r>
              <a:rPr lang="en-US" noProof="0" dirty="0">
                <a:highlight>
                  <a:srgbClr val="800000"/>
                </a:highlight>
              </a:rPr>
              <a:t> INSIGHTS and ratings</a:t>
            </a:r>
            <a:endParaRPr lang="en-IN" b="1" dirty="0">
              <a:highlight>
                <a:srgbClr val="800000"/>
              </a:highlight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798E8703-0E01-1645-CC34-2EF0389799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472821"/>
              </p:ext>
            </p:extLst>
          </p:nvPr>
        </p:nvGraphicFramePr>
        <p:xfrm>
          <a:off x="730704" y="2390775"/>
          <a:ext cx="457200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529697B1-CAE0-CF35-104B-C4BCAC8315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9518890"/>
              </p:ext>
            </p:extLst>
          </p:nvPr>
        </p:nvGraphicFramePr>
        <p:xfrm>
          <a:off x="5540829" y="1985010"/>
          <a:ext cx="6431280" cy="3516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185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110</TotalTime>
  <Words>441</Words>
  <Application>Microsoft Office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 Display</vt:lpstr>
      <vt:lpstr>Arial</vt:lpstr>
      <vt:lpstr>Calibri</vt:lpstr>
      <vt:lpstr>Franklin Gothic Demi Cond</vt:lpstr>
      <vt:lpstr>Segoe UI Light</vt:lpstr>
      <vt:lpstr>Söhne</vt:lpstr>
      <vt:lpstr>Office Theme</vt:lpstr>
      <vt:lpstr>Navigating the DVD Market with  rentals &amp; sales</vt:lpstr>
      <vt:lpstr>agenda</vt:lpstr>
      <vt:lpstr>Introduction</vt:lpstr>
      <vt:lpstr>Primary goals</vt:lpstr>
      <vt:lpstr>YEARLY performance</vt:lpstr>
      <vt:lpstr>Areas of growth</vt:lpstr>
      <vt:lpstr>Business opportunities are like buses. There's always another one coming.​</vt:lpstr>
      <vt:lpstr>Let’s Meet our MANAGERS AND customers with THERE CONTRIBUTION to the business</vt:lpstr>
      <vt:lpstr>Customers satisfactions INSIGHTS and ratings</vt:lpstr>
      <vt:lpstr>Plan for product launch </vt:lpstr>
      <vt:lpstr>Areas of focus</vt:lpstr>
      <vt:lpstr>How we get there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the DVD Market with   rentals &amp; sales</dc:title>
  <dc:creator>Imran Bagawan</dc:creator>
  <cp:lastModifiedBy>Imran Bagawan</cp:lastModifiedBy>
  <cp:revision>4</cp:revision>
  <dcterms:created xsi:type="dcterms:W3CDTF">2023-10-11T10:54:15Z</dcterms:created>
  <dcterms:modified xsi:type="dcterms:W3CDTF">2024-03-12T10:55:58Z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